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60" r:id="rId4"/>
    <p:sldId id="264" r:id="rId5"/>
    <p:sldId id="261" r:id="rId6"/>
    <p:sldId id="266" r:id="rId7"/>
    <p:sldId id="302" r:id="rId8"/>
    <p:sldId id="303" r:id="rId9"/>
    <p:sldId id="304" r:id="rId10"/>
    <p:sldId id="319" r:id="rId11"/>
    <p:sldId id="311" r:id="rId12"/>
    <p:sldId id="317" r:id="rId13"/>
    <p:sldId id="316" r:id="rId14"/>
    <p:sldId id="315" r:id="rId15"/>
    <p:sldId id="312" r:id="rId16"/>
    <p:sldId id="314" r:id="rId17"/>
    <p:sldId id="313" r:id="rId18"/>
    <p:sldId id="320" r:id="rId19"/>
    <p:sldId id="305" r:id="rId20"/>
    <p:sldId id="306" r:id="rId21"/>
    <p:sldId id="307" r:id="rId22"/>
    <p:sldId id="308" r:id="rId23"/>
    <p:sldId id="321" r:id="rId24"/>
    <p:sldId id="310" r:id="rId25"/>
    <p:sldId id="318" r:id="rId2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8"/>
      <p:bold r:id="rId29"/>
    </p:embeddedFont>
    <p:embeddedFont>
      <p:font typeface="Bahnschrift SemiBold" panose="020B0502040204020203" pitchFamily="34" charset="0"/>
      <p:bold r:id="rId30"/>
    </p:embeddedFont>
    <p:embeddedFont>
      <p:font typeface="Bebas Neue" panose="020B0604020202020204" charset="0"/>
      <p:regular r:id="rId31"/>
    </p:embeddedFont>
    <p:embeddedFont>
      <p:font typeface="Paytone One" panose="020B0604020202020204" charset="0"/>
      <p:regular r:id="rId32"/>
    </p:embeddedFont>
    <p:embeddedFont>
      <p:font typeface="Questrial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афаров Владислав Ришатович" initials="ГВР" lastIdx="2" clrIdx="0">
    <p:extLst>
      <p:ext uri="{19B8F6BF-5375-455C-9EA6-DF929625EA0E}">
        <p15:presenceInfo xmlns:p15="http://schemas.microsoft.com/office/powerpoint/2012/main" userId="Гафаров Владислав Ришат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3334"/>
    <a:srgbClr val="FFA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B0BB5-6FA7-46FC-8D70-E6678CC8992D}">
  <a:tblStyle styleId="{317B0BB5-6FA7-46FC-8D70-E6678CC899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15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6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392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610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6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027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75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77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2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7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8f6684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8f6684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934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7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8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330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46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b8ad8aa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b8ad8aa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b924c6c1c1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b924c6c1c1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4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5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8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3" name="Google Shape;13;p2"/>
            <p:cNvGrpSpPr/>
            <p:nvPr/>
          </p:nvGrpSpPr>
          <p:grpSpPr>
            <a:xfrm rot="-5400000">
              <a:off x="6747803" y="1327027"/>
              <a:ext cx="1129770" cy="1173854"/>
              <a:chOff x="11" y="583339"/>
              <a:chExt cx="1129770" cy="117385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747803" y="2658714"/>
              <a:ext cx="1129770" cy="1173854"/>
              <a:chOff x="11" y="583339"/>
              <a:chExt cx="1129770" cy="117385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9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923" name="Google Shape;923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949" name="Google Shape;949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30" name="Google Shape;130;p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91" name="Google Shape;191;p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746945" y="17314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797895" y="17255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749195" y="2248419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746938" y="33881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97895" y="33881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746938" y="3897362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5602945" y="1728250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4659709" y="1731424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5605195" y="2242520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602945" y="3388875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9709" y="3389163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602945" y="3897362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7233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351" name="Google Shape;351;p1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 rot="-5400000">
            <a:off x="332988" y="295378"/>
            <a:ext cx="1129770" cy="1173854"/>
            <a:chOff x="11" y="583339"/>
            <a:chExt cx="1129770" cy="1173854"/>
          </a:xfrm>
        </p:grpSpPr>
        <p:sp>
          <p:nvSpPr>
            <p:cNvPr id="647" name="Google Shape;647;p22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77" name="Google Shape;677;p2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2"/>
          </p:nvPr>
        </p:nvSpPr>
        <p:spPr>
          <a:xfrm>
            <a:off x="720000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9" name="Google Shape;739;p25"/>
          <p:cNvSpPr txBox="1">
            <a:spLocks noGrp="1"/>
          </p:cNvSpPr>
          <p:nvPr>
            <p:ph type="subTitle" idx="1"/>
          </p:nvPr>
        </p:nvSpPr>
        <p:spPr>
          <a:xfrm>
            <a:off x="720000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5"/>
          <p:cNvSpPr txBox="1">
            <a:spLocks noGrp="1"/>
          </p:cNvSpPr>
          <p:nvPr>
            <p:ph type="title" idx="3"/>
          </p:nvPr>
        </p:nvSpPr>
        <p:spPr>
          <a:xfrm>
            <a:off x="3419271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1" name="Google Shape;741;p25"/>
          <p:cNvSpPr txBox="1">
            <a:spLocks noGrp="1"/>
          </p:cNvSpPr>
          <p:nvPr>
            <p:ph type="subTitle" idx="4"/>
          </p:nvPr>
        </p:nvSpPr>
        <p:spPr>
          <a:xfrm>
            <a:off x="3419271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5"/>
          <p:cNvSpPr txBox="1">
            <a:spLocks noGrp="1"/>
          </p:cNvSpPr>
          <p:nvPr>
            <p:ph type="title" idx="5"/>
          </p:nvPr>
        </p:nvSpPr>
        <p:spPr>
          <a:xfrm>
            <a:off x="720000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3" name="Google Shape;743;p25"/>
          <p:cNvSpPr txBox="1">
            <a:spLocks noGrp="1"/>
          </p:cNvSpPr>
          <p:nvPr>
            <p:ph type="subTitle" idx="6"/>
          </p:nvPr>
        </p:nvSpPr>
        <p:spPr>
          <a:xfrm>
            <a:off x="720000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 idx="7"/>
          </p:nvPr>
        </p:nvSpPr>
        <p:spPr>
          <a:xfrm>
            <a:off x="3419271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subTitle" idx="8"/>
          </p:nvPr>
        </p:nvSpPr>
        <p:spPr>
          <a:xfrm>
            <a:off x="3419271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5"/>
          <p:cNvSpPr txBox="1">
            <a:spLocks noGrp="1"/>
          </p:cNvSpPr>
          <p:nvPr>
            <p:ph type="title" idx="9"/>
          </p:nvPr>
        </p:nvSpPr>
        <p:spPr>
          <a:xfrm>
            <a:off x="6118549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7" name="Google Shape;747;p25"/>
          <p:cNvSpPr txBox="1">
            <a:spLocks noGrp="1"/>
          </p:cNvSpPr>
          <p:nvPr>
            <p:ph type="subTitle" idx="13"/>
          </p:nvPr>
        </p:nvSpPr>
        <p:spPr>
          <a:xfrm>
            <a:off x="6118549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5"/>
          <p:cNvSpPr txBox="1">
            <a:spLocks noGrp="1"/>
          </p:cNvSpPr>
          <p:nvPr>
            <p:ph type="title" idx="14"/>
          </p:nvPr>
        </p:nvSpPr>
        <p:spPr>
          <a:xfrm>
            <a:off x="6118549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p25"/>
          <p:cNvSpPr txBox="1">
            <a:spLocks noGrp="1"/>
          </p:cNvSpPr>
          <p:nvPr>
            <p:ph type="subTitle" idx="15"/>
          </p:nvPr>
        </p:nvSpPr>
        <p:spPr>
          <a:xfrm>
            <a:off x="6118549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0" name="Google Shape;750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51" name="Google Shape;751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76" name="Google Shape;776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77" name="Google Shape;777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6" r:id="rId6"/>
    <p:sldLayoutId id="2147483668" r:id="rId7"/>
    <p:sldLayoutId id="2147483669" r:id="rId8"/>
    <p:sldLayoutId id="2147483671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2"/>
          <p:cNvSpPr txBox="1">
            <a:spLocks noGrp="1"/>
          </p:cNvSpPr>
          <p:nvPr>
            <p:ph type="subTitle" idx="1"/>
          </p:nvPr>
        </p:nvSpPr>
        <p:spPr>
          <a:xfrm>
            <a:off x="619915" y="3909314"/>
            <a:ext cx="6196200" cy="707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АТ-02, 10’</a:t>
            </a:r>
            <a:r>
              <a:rPr lang="en-US" dirty="0">
                <a:solidFill>
                  <a:srgbClr val="653334"/>
                </a:solidFill>
                <a:latin typeface="Bahnschrift" panose="020B0502040204020203" pitchFamily="34" charset="0"/>
              </a:rPr>
              <a:t>cent Team</a:t>
            </a:r>
          </a:p>
          <a:p>
            <a:pPr marL="0" lvl="0" indent="0"/>
            <a:r>
              <a:rPr lang="ru-RU" dirty="0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Куратор –</a:t>
            </a:r>
            <a:r>
              <a:rPr lang="ru-RU" dirty="0"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Павел Рубцов</a:t>
            </a:r>
            <a:endParaRPr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3C971-28A9-4A23-AE92-826F4DF1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63" y="1008735"/>
            <a:ext cx="4735904" cy="24912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1AB2E2-52FA-4700-930A-5D9885564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5597"/>
            <a:ext cx="1422400" cy="8231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A11010-C415-4CDD-A379-B5AB690F418C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33E702-6950-4925-A811-57694FCF255D}"/>
              </a:ext>
            </a:extLst>
          </p:cNvPr>
          <p:cNvSpPr/>
          <p:nvPr/>
        </p:nvSpPr>
        <p:spPr>
          <a:xfrm>
            <a:off x="7314076" y="1210296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4BD90-D4DA-4B99-883C-45F0F33D25D2}"/>
              </a:ext>
            </a:extLst>
          </p:cNvPr>
          <p:cNvSpPr txBox="1"/>
          <p:nvPr/>
        </p:nvSpPr>
        <p:spPr>
          <a:xfrm>
            <a:off x="2558468" y="2310140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/>
              <a:t>*Далее Схема работы приложения*</a:t>
            </a:r>
          </a:p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Слайд будет удален</a:t>
            </a:r>
          </a:p>
        </p:txBody>
      </p:sp>
    </p:spTree>
    <p:extLst>
      <p:ext uri="{BB962C8B-B14F-4D97-AF65-F5344CB8AC3E}">
        <p14:creationId xmlns:p14="http://schemas.microsoft.com/office/powerpoint/2010/main" val="85509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8C85DC-A673-4AC2-B45E-7B943808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7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BF1F64A-E532-42C6-8EE3-A5BB6503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E9FB71A-D8E8-48D5-A2A4-84E18971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2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CCB3BA-A5CB-40CA-B65E-A0ADDF92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4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98589-A982-4FE6-9239-943AF27B2E87}"/>
              </a:ext>
            </a:extLst>
          </p:cNvPr>
          <p:cNvSpPr txBox="1"/>
          <p:nvPr/>
        </p:nvSpPr>
        <p:spPr>
          <a:xfrm>
            <a:off x="2914650" y="1060450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Лабиринт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D0A87-E787-4859-B29C-D796C7A6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6" y="282457"/>
            <a:ext cx="8109367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нутренний,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459F9267-138C-4EC7-A51D-223693C5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C4FA340C-5FEE-436E-9A63-E043EB76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4BD90-D4DA-4B99-883C-45F0F33D25D2}"/>
              </a:ext>
            </a:extLst>
          </p:cNvPr>
          <p:cNvSpPr txBox="1"/>
          <p:nvPr/>
        </p:nvSpPr>
        <p:spPr>
          <a:xfrm>
            <a:off x="3198868" y="2310140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/>
              <a:t>*Далее Дизайн-макеты*</a:t>
            </a:r>
          </a:p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Слайд будет удален</a:t>
            </a:r>
          </a:p>
        </p:txBody>
      </p:sp>
    </p:spTree>
    <p:extLst>
      <p:ext uri="{BB962C8B-B14F-4D97-AF65-F5344CB8AC3E}">
        <p14:creationId xmlns:p14="http://schemas.microsoft.com/office/powerpoint/2010/main" val="90374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8284B0-9265-4000-AEC3-B30F1646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"/>
          <p:cNvSpPr txBox="1">
            <a:spLocks noGrp="1"/>
          </p:cNvSpPr>
          <p:nvPr>
            <p:ph type="title" idx="15"/>
          </p:nvPr>
        </p:nvSpPr>
        <p:spPr>
          <a:xfrm>
            <a:off x="720000" y="14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Наша команда</a:t>
            </a:r>
            <a:endParaRPr sz="2400"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CCFC86D-88FB-49F7-93CF-B0A337D5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99" y="615518"/>
            <a:ext cx="1404000" cy="16848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C80BCB7C-B018-407A-A1D4-602747AF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25" y="596997"/>
            <a:ext cx="1403350" cy="16372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F70079C9-77CD-4DAD-974F-67B72BE8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62" y="2691308"/>
            <a:ext cx="1404000" cy="16497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644467B-2B31-4E2C-942B-D92F31A9D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5" y="661820"/>
            <a:ext cx="1403350" cy="157876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29CCEA85-8D5E-436C-8950-7A4EC2E57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384" y="2735183"/>
            <a:ext cx="1404000" cy="156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1B7D83-8055-4A72-B467-76965D1CD52F}"/>
              </a:ext>
            </a:extLst>
          </p:cNvPr>
          <p:cNvSpPr txBox="1"/>
          <p:nvPr/>
        </p:nvSpPr>
        <p:spPr>
          <a:xfrm>
            <a:off x="406489" y="2216507"/>
            <a:ext cx="2082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84A04-3FDC-4C26-B8BB-D4794D038C27}"/>
              </a:ext>
            </a:extLst>
          </p:cNvPr>
          <p:cNvSpPr txBox="1"/>
          <p:nvPr/>
        </p:nvSpPr>
        <p:spPr>
          <a:xfrm>
            <a:off x="3304608" y="2197875"/>
            <a:ext cx="2541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16243B-3F4F-48BB-A083-B480D91D8468}"/>
              </a:ext>
            </a:extLst>
          </p:cNvPr>
          <p:cNvSpPr txBox="1"/>
          <p:nvPr/>
        </p:nvSpPr>
        <p:spPr>
          <a:xfrm>
            <a:off x="1939784" y="4268279"/>
            <a:ext cx="1939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8FF3A-38AE-44BA-8037-037B9A0DC651}"/>
              </a:ext>
            </a:extLst>
          </p:cNvPr>
          <p:cNvSpPr txBox="1"/>
          <p:nvPr/>
        </p:nvSpPr>
        <p:spPr>
          <a:xfrm>
            <a:off x="5205391" y="4268279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6485B-F694-4256-8109-99E51C5CD37F}"/>
              </a:ext>
            </a:extLst>
          </p:cNvPr>
          <p:cNvSpPr txBox="1"/>
          <p:nvPr/>
        </p:nvSpPr>
        <p:spPr>
          <a:xfrm>
            <a:off x="6911213" y="2211118"/>
            <a:ext cx="1628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7FD17-D91A-4435-B62B-427DBEE7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5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7CA0F-417B-4C39-A047-0AC0F12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A6546513-DEA9-43B5-8096-FC9860FF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4BD90-D4DA-4B99-883C-45F0F33D25D2}"/>
              </a:ext>
            </a:extLst>
          </p:cNvPr>
          <p:cNvSpPr txBox="1"/>
          <p:nvPr/>
        </p:nvSpPr>
        <p:spPr>
          <a:xfrm>
            <a:off x="1679222" y="2310140"/>
            <a:ext cx="57855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/>
              <a:t>*Далее Скриншоты текущего варианта реализации*</a:t>
            </a:r>
          </a:p>
          <a:p>
            <a:pPr algn="ctr"/>
            <a:r>
              <a:rPr lang="ru-RU" sz="1800" dirty="0"/>
              <a:t>(еще нет)</a:t>
            </a:r>
          </a:p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Слайд будет удален</a:t>
            </a:r>
          </a:p>
        </p:txBody>
      </p:sp>
    </p:spTree>
    <p:extLst>
      <p:ext uri="{BB962C8B-B14F-4D97-AF65-F5344CB8AC3E}">
        <p14:creationId xmlns:p14="http://schemas.microsoft.com/office/powerpoint/2010/main" val="46966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6CDE21-E353-4E4A-877F-C2890BCAE55B}"/>
              </a:ext>
            </a:extLst>
          </p:cNvPr>
          <p:cNvSpPr/>
          <p:nvPr/>
        </p:nvSpPr>
        <p:spPr>
          <a:xfrm>
            <a:off x="720000" y="1048256"/>
            <a:ext cx="5473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Мы разработали MVP - создали «пространство» в котором можно хранить огромное количество информации, встроили мини-игру – лабиринт.</a:t>
            </a:r>
          </a:p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У нас получилась полноценная обучающая игра.</a:t>
            </a:r>
          </a:p>
          <a:p>
            <a:b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 силу неопытности и позднего обнаружения проблемы, мы не реализовали адаптивную верстку.</a:t>
            </a:r>
          </a:p>
          <a:p>
            <a:b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 дальнейшем возможны новые локации, режим добавления собственных фраз, а также мобильная адаптация игры.</a:t>
            </a:r>
          </a:p>
        </p:txBody>
      </p:sp>
    </p:spTree>
    <p:extLst>
      <p:ext uri="{BB962C8B-B14F-4D97-AF65-F5344CB8AC3E}">
        <p14:creationId xmlns:p14="http://schemas.microsoft.com/office/powerpoint/2010/main" val="24765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8;p55">
            <a:extLst>
              <a:ext uri="{FF2B5EF4-FFF2-40B4-BE49-F238E27FC236}">
                <a16:creationId xmlns:a16="http://schemas.microsoft.com/office/drawing/2014/main" id="{B80F820B-AFAC-4D7F-8E71-F5EA92DF6E20}"/>
              </a:ext>
            </a:extLst>
          </p:cNvPr>
          <p:cNvSpPr txBox="1">
            <a:spLocks/>
          </p:cNvSpPr>
          <p:nvPr/>
        </p:nvSpPr>
        <p:spPr>
          <a:xfrm>
            <a:off x="720000" y="24676"/>
            <a:ext cx="77040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ru-RU" sz="3600" b="1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Спасибо за внимание</a:t>
            </a:r>
            <a:endParaRPr lang="ru-RU" sz="3600" b="1" dirty="0">
              <a:ln w="1270">
                <a:solidFill>
                  <a:srgbClr val="FFA16C"/>
                </a:solidFill>
              </a:ln>
              <a:latin typeface="Bahnschrift" panose="020B0502040204020203" pitchFamily="34" charset="0"/>
            </a:endParaRPr>
          </a:p>
        </p:txBody>
      </p:sp>
      <p:sp>
        <p:nvSpPr>
          <p:cNvPr id="4" name="Google Shape;1330;p55">
            <a:extLst>
              <a:ext uri="{FF2B5EF4-FFF2-40B4-BE49-F238E27FC236}">
                <a16:creationId xmlns:a16="http://schemas.microsoft.com/office/drawing/2014/main" id="{D3DB6424-054A-4986-85A4-FC09075105BC}"/>
              </a:ext>
            </a:extLst>
          </p:cNvPr>
          <p:cNvSpPr txBox="1"/>
          <p:nvPr/>
        </p:nvSpPr>
        <p:spPr>
          <a:xfrm>
            <a:off x="3029550" y="4400535"/>
            <a:ext cx="3084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</a:t>
            </a:r>
            <a:endParaRPr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809A0-3292-4C6E-8C26-F2BF530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144883"/>
            <a:ext cx="1562100" cy="15621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2DD20D-8BF6-490D-9E2C-44A80BAD1F24}"/>
              </a:ext>
            </a:extLst>
          </p:cNvPr>
          <p:cNvSpPr/>
          <p:nvPr/>
        </p:nvSpPr>
        <p:spPr>
          <a:xfrm>
            <a:off x="6654800" y="1665938"/>
            <a:ext cx="309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github.com/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AlexFaernon</a:t>
            </a:r>
            <a:endParaRPr lang="en-US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MemoryPalace</a:t>
            </a:r>
            <a:endParaRPr lang="ru-RU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7F803C-21A8-4838-8D2C-8FB39AA74513}"/>
              </a:ext>
            </a:extLst>
          </p:cNvPr>
          <p:cNvSpPr/>
          <p:nvPr/>
        </p:nvSpPr>
        <p:spPr>
          <a:xfrm>
            <a:off x="2209800" y="3441700"/>
            <a:ext cx="4775200" cy="147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12AB-286A-4900-9164-B950AE6126A1}"/>
              </a:ext>
            </a:extLst>
          </p:cNvPr>
          <p:cNvSpPr txBox="1"/>
          <p:nvPr/>
        </p:nvSpPr>
        <p:spPr>
          <a:xfrm>
            <a:off x="533829" y="718837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Тема: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      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Memory Maze.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Развитие памяти</a:t>
            </a:r>
          </a:p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Команда: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АТ-02,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10’cent Team</a:t>
            </a:r>
            <a:endParaRPr lang="ru-RU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Рисунок 8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C2344D0E-5777-443F-94DB-78A23AFE1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88" y="3067408"/>
            <a:ext cx="1044000" cy="12267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52AD9BA3-7805-4A7A-9245-AE3822F1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506" y="3114391"/>
            <a:ext cx="1044000" cy="116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8E88B-0587-4A81-ADAA-C369A5F2F102}"/>
              </a:ext>
            </a:extLst>
          </p:cNvPr>
          <p:cNvSpPr txBox="1"/>
          <p:nvPr/>
        </p:nvSpPr>
        <p:spPr>
          <a:xfrm>
            <a:off x="2042238" y="2684260"/>
            <a:ext cx="208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7A96E-B4C0-434B-AB1B-AE0D1C6BAC11}"/>
              </a:ext>
            </a:extLst>
          </p:cNvPr>
          <p:cNvSpPr txBox="1"/>
          <p:nvPr/>
        </p:nvSpPr>
        <p:spPr>
          <a:xfrm>
            <a:off x="5043783" y="2701788"/>
            <a:ext cx="22493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BF2-5F8E-4EF9-8B24-9D2145563F5C}"/>
              </a:ext>
            </a:extLst>
          </p:cNvPr>
          <p:cNvSpPr txBox="1"/>
          <p:nvPr/>
        </p:nvSpPr>
        <p:spPr>
          <a:xfrm>
            <a:off x="3795635" y="4275841"/>
            <a:ext cx="17219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B1CE6-A422-4D96-8AC9-9EBA25165172}"/>
              </a:ext>
            </a:extLst>
          </p:cNvPr>
          <p:cNvSpPr txBox="1"/>
          <p:nvPr/>
        </p:nvSpPr>
        <p:spPr>
          <a:xfrm>
            <a:off x="6765319" y="4277088"/>
            <a:ext cx="1736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537F11-AE1B-4727-A6B8-1124FB0BC7E4}"/>
              </a:ext>
            </a:extLst>
          </p:cNvPr>
          <p:cNvSpPr txBox="1"/>
          <p:nvPr/>
        </p:nvSpPr>
        <p:spPr>
          <a:xfrm>
            <a:off x="864420" y="4270265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  <p:pic>
        <p:nvPicPr>
          <p:cNvPr id="16" name="Рисунок 15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E0217BB-B261-4F8B-AEFB-257DAEF5C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49" y="3076591"/>
            <a:ext cx="1044000" cy="1252801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9221951-AB6C-449F-A072-9BE51B5D8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50" y="1482642"/>
            <a:ext cx="1044000" cy="12180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ADA672D-40A6-4EB4-B11B-CE12C7671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1549" y="1514833"/>
            <a:ext cx="1044000" cy="1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6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pitchFamily="34" charset="0"/>
              </a:rPr>
              <a:t>Идея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025" name="Google Shape;1025;p36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dirty="0">
                <a:latin typeface="Bahnschrift" panose="020B0502040204020203" pitchFamily="34" charset="0"/>
              </a:rPr>
              <a:t>Игрок сможет развить память, познакомится с мнемоническим методом - Дворец памяти. Поймет принцип его работы и научится с ним работать в реальной жизни на примере игры.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/>
          <p:cNvSpPr txBox="1">
            <a:spLocks noGrp="1"/>
          </p:cNvSpPr>
          <p:nvPr>
            <p:ph type="title"/>
          </p:nvPr>
        </p:nvSpPr>
        <p:spPr>
          <a:xfrm>
            <a:off x="720000" y="277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Целевая аудитория</a:t>
            </a:r>
            <a:endParaRPr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sp>
        <p:nvSpPr>
          <p:cNvPr id="1069" name="Google Shape;1069;p40"/>
          <p:cNvSpPr txBox="1">
            <a:spLocks noGrp="1"/>
          </p:cNvSpPr>
          <p:nvPr>
            <p:ph type="subTitle" idx="3"/>
          </p:nvPr>
        </p:nvSpPr>
        <p:spPr>
          <a:xfrm>
            <a:off x="419100" y="1451282"/>
            <a:ext cx="537265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Люди начиная со школьного возраста, заинтересованные в развитии памяти и интересующиеся мнемотехникой. 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ubTitle" idx="4"/>
          </p:nvPr>
        </p:nvSpPr>
        <p:spPr>
          <a:xfrm>
            <a:off x="3016250" y="3569025"/>
            <a:ext cx="5431025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Люди, желающие познакомиться с мнемоническим приемом “Дворец Памяти”, </a:t>
            </a:r>
          </a:p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и которым приходится запоминать большие объемы данных.</a:t>
            </a:r>
            <a:endParaRPr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7"/>
          <p:cNvSpPr txBox="1">
            <a:spLocks noGrp="1"/>
          </p:cNvSpPr>
          <p:nvPr>
            <p:ph type="title"/>
          </p:nvPr>
        </p:nvSpPr>
        <p:spPr>
          <a:xfrm>
            <a:off x="2391900" y="17145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653334"/>
                </a:solidFill>
                <a:latin typeface="Bahnschrift SemiBold" panose="020B0502040204020203" pitchFamily="34" charset="0"/>
              </a:rPr>
              <a:t>Анализ конкурентов</a:t>
            </a:r>
            <a:endParaRPr sz="2400" dirty="0">
              <a:solidFill>
                <a:srgbClr val="653334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31" name="Google Shape;1031;p37"/>
          <p:cNvSpPr txBox="1">
            <a:spLocks noGrp="1"/>
          </p:cNvSpPr>
          <p:nvPr>
            <p:ph type="subTitle" idx="1"/>
          </p:nvPr>
        </p:nvSpPr>
        <p:spPr>
          <a:xfrm>
            <a:off x="1996200" y="531900"/>
            <a:ext cx="7052550" cy="4287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Mnemocon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- развитие Памяти и Внимания Тренажер ума» мобильная игра, затрагивает несколько методов мнемотехники сразу.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Мнемонист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- тренировка памяти и мозга» мобильная игра, затрагивает несколько мнемотехник.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«Мнемотехники» веб-сервис компании «4</a:t>
            </a:r>
            <a:r>
              <a:rPr lang="en-US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brain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», курс из 5 недель интенсивного обучения мнемотехнике Цицерон (Дворец памяти)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n w="1270"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2"/>
          <p:cNvSpPr txBox="1">
            <a:spLocks noGrp="1"/>
          </p:cNvSpPr>
          <p:nvPr>
            <p:ph type="title"/>
          </p:nvPr>
        </p:nvSpPr>
        <p:spPr>
          <a:xfrm>
            <a:off x="173900" y="159566"/>
            <a:ext cx="7427050" cy="95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Цель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-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создать игру, которая познакомит игрока с мнемоническим методом “Дворец памяти”, покажет принцип его работы и научит пользоваться им в реальной жизни</a:t>
            </a: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.</a:t>
            </a:r>
            <a:endParaRPr sz="18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270D-6CFA-4B82-B06A-BC2C8B005B6D}"/>
              </a:ext>
            </a:extLst>
          </p:cNvPr>
          <p:cNvSpPr txBox="1"/>
          <p:nvPr/>
        </p:nvSpPr>
        <p:spPr>
          <a:xfrm>
            <a:off x="3263900" y="1828823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Изучить методы запоминания</a:t>
            </a:r>
            <a:r>
              <a:rPr lang="en-US" dirty="0">
                <a:solidFill>
                  <a:srgbClr val="653334"/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информации, выбрать мнемотехнику для дальнейшей разработки</a:t>
            </a: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BEE083-0FFF-49CD-B104-44788034532E}"/>
              </a:ext>
            </a:extLst>
          </p:cNvPr>
          <p:cNvSpPr txBox="1"/>
          <p:nvPr/>
        </p:nvSpPr>
        <p:spPr>
          <a:xfrm>
            <a:off x="273050" y="1901515"/>
            <a:ext cx="261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Описать ситуацию под выбранную мнемотехнику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616EB8-A4BC-4D9D-AD9A-DA5964773EF3}"/>
              </a:ext>
            </a:extLst>
          </p:cNvPr>
          <p:cNvSpPr txBox="1"/>
          <p:nvPr/>
        </p:nvSpPr>
        <p:spPr>
          <a:xfrm>
            <a:off x="309563" y="3356807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Выявить требования для обучения пользователя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0EC761-3A63-4426-A3EF-34B310E5F464}"/>
              </a:ext>
            </a:extLst>
          </p:cNvPr>
          <p:cNvSpPr txBox="1"/>
          <p:nvPr/>
        </p:nvSpPr>
        <p:spPr>
          <a:xfrm>
            <a:off x="3263900" y="3361583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Составить календарный план проекта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100B79-467E-484B-9439-6C7E17E7AB49}"/>
              </a:ext>
            </a:extLst>
          </p:cNvPr>
          <p:cNvSpPr txBox="1"/>
          <p:nvPr/>
        </p:nvSpPr>
        <p:spPr>
          <a:xfrm>
            <a:off x="6254750" y="3484694"/>
            <a:ext cx="261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Разработать </a:t>
            </a:r>
            <a:r>
              <a:rPr lang="en-US" sz="1600" dirty="0">
                <a:solidFill>
                  <a:srgbClr val="653334"/>
                </a:solidFill>
                <a:latin typeface="Bahnschrift" panose="020B0502040204020203" pitchFamily="34" charset="0"/>
              </a:rPr>
              <a:t>MVP</a:t>
            </a:r>
            <a:endParaRPr lang="ru-RU" sz="16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A84108-034F-4050-8025-87EDF38548CD}"/>
              </a:ext>
            </a:extLst>
          </p:cNvPr>
          <p:cNvSpPr txBox="1"/>
          <p:nvPr/>
        </p:nvSpPr>
        <p:spPr>
          <a:xfrm>
            <a:off x="6254750" y="2005575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Установить макет уровней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57A96B-4FC8-4F3E-BF07-97F3EE1EB8B5}"/>
              </a:ext>
            </a:extLst>
          </p:cNvPr>
          <p:cNvSpPr txBox="1"/>
          <p:nvPr/>
        </p:nvSpPr>
        <p:spPr>
          <a:xfrm>
            <a:off x="173900" y="1156890"/>
            <a:ext cx="140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Задачи: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5E1A88E-56F2-4CDB-911E-5B316D5153D0}"/>
              </a:ext>
            </a:extLst>
          </p:cNvPr>
          <p:cNvCxnSpPr>
            <a:cxnSpLocks/>
          </p:cNvCxnSpPr>
          <p:nvPr/>
        </p:nvCxnSpPr>
        <p:spPr>
          <a:xfrm>
            <a:off x="447675" y="3067050"/>
            <a:ext cx="8248650" cy="0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E43EA159-6E9A-481A-98E4-CCBBD5B15691}"/>
              </a:ext>
            </a:extLst>
          </p:cNvPr>
          <p:cNvCxnSpPr>
            <a:cxnSpLocks/>
          </p:cNvCxnSpPr>
          <p:nvPr/>
        </p:nvCxnSpPr>
        <p:spPr>
          <a:xfrm flipV="1">
            <a:off x="3038475" y="1844150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82B92818-D4EF-46C2-8FC1-F4CF53D877A8}"/>
              </a:ext>
            </a:extLst>
          </p:cNvPr>
          <p:cNvCxnSpPr>
            <a:cxnSpLocks/>
          </p:cNvCxnSpPr>
          <p:nvPr/>
        </p:nvCxnSpPr>
        <p:spPr>
          <a:xfrm flipV="1">
            <a:off x="6130925" y="1844149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2425B2F-3FED-4875-B2A3-61839DD7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4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Предлагаемое 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42040-BBCA-47B3-AA31-9581EF9AEC37}"/>
              </a:ext>
            </a:extLst>
          </p:cNvPr>
          <p:cNvSpPr txBox="1"/>
          <p:nvPr/>
        </p:nvSpPr>
        <p:spPr>
          <a:xfrm>
            <a:off x="446950" y="1657350"/>
            <a:ext cx="7852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Уникальность проекта в том, что нет прямых аналогов и похожих игр по методу “Дворец памяти”. </a:t>
            </a:r>
            <a:endParaRPr lang="en-US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Польза для ЦА заключается не только в освоении нового полезного метода мнемотехники, но и в улучшении долгосрочной памяти.</a:t>
            </a:r>
          </a:p>
        </p:txBody>
      </p:sp>
    </p:spTree>
    <p:extLst>
      <p:ext uri="{BB962C8B-B14F-4D97-AF65-F5344CB8AC3E}">
        <p14:creationId xmlns:p14="http://schemas.microsoft.com/office/powerpoint/2010/main" val="310245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0DE838-456C-4DE0-BBF7-75B1827D2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450" y="88900"/>
            <a:ext cx="6196200" cy="450900"/>
          </a:xfrm>
        </p:spPr>
        <p:txBody>
          <a:bodyPr/>
          <a:lstStyle/>
          <a:p>
            <a:pPr algn="ctr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Требования к продукту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D8951-3548-40D9-B61B-79F59B0A1C4B}"/>
              </a:ext>
            </a:extLst>
          </p:cNvPr>
          <p:cNvSpPr txBox="1"/>
          <p:nvPr/>
        </p:nvSpPr>
        <p:spPr>
          <a:xfrm>
            <a:off x="264828" y="873301"/>
            <a:ext cx="647182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Поддержка ПК, ноутбуков. В дальнейшем возможно мобильные устройства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Оптимизация, не должно быть 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подтормаживаний</a:t>
            </a: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Простота в использовании продукта: интерфейс должен быть интуитивно понятен, обучение несложное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Единый визуальный стиль 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Определенная цель, к которой игрок стремится, при этом он должен понимать для чего играет, какую пользу он получит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Развлекательный процесс, в том числе игра не должна сильно напрягать человека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Комната с заранее расставленными якорями и придуманными историями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A10611-7792-4F59-9AFF-A436B8EC5EF4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6376EE-F510-46A6-8F3D-8D263BD69B66}"/>
              </a:ext>
            </a:extLst>
          </p:cNvPr>
          <p:cNvSpPr/>
          <p:nvPr/>
        </p:nvSpPr>
        <p:spPr>
          <a:xfrm>
            <a:off x="7314076" y="1210296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5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Технологический стек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6CDE21-E353-4E4A-877F-C2890BCAE55B}"/>
              </a:ext>
            </a:extLst>
          </p:cNvPr>
          <p:cNvSpPr/>
          <p:nvPr/>
        </p:nvSpPr>
        <p:spPr>
          <a:xfrm>
            <a:off x="720000" y="1602254"/>
            <a:ext cx="5473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Нашей командой был выбран игровой движок 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–</a:t>
            </a:r>
            <a:r>
              <a:rPr lang="ru-RU" sz="2400" dirty="0"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5333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Unity c</a:t>
            </a:r>
            <a:r>
              <a:rPr lang="ru-RU" sz="2400" dirty="0">
                <a:ln w="1270">
                  <a:noFill/>
                </a:ln>
                <a:solidFill>
                  <a:srgbClr val="653334"/>
                </a:solidFill>
                <a:latin typeface="Bahnschrift" panose="020B0502040204020203" pitchFamily="34" charset="0"/>
              </a:rPr>
              <a:t>#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ru-RU" sz="2400" dirty="0"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 </a:t>
            </a:r>
          </a:p>
          <a:p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Платформа – </a:t>
            </a:r>
            <a:r>
              <a:rPr lang="ru-RU" sz="2400" dirty="0">
                <a:ln w="1270">
                  <a:noFill/>
                </a:ln>
                <a:solidFill>
                  <a:srgbClr val="65333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ПК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, в дальнейшем возможна мобильная адаптация.</a:t>
            </a:r>
          </a:p>
        </p:txBody>
      </p:sp>
    </p:spTree>
    <p:extLst>
      <p:ext uri="{BB962C8B-B14F-4D97-AF65-F5344CB8AC3E}">
        <p14:creationId xmlns:p14="http://schemas.microsoft.com/office/powerpoint/2010/main" val="97452782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Thesis Defense by Slidesgo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FFFFF"/>
      </a:lt2>
      <a:accent1>
        <a:srgbClr val="FFEFE6"/>
      </a:accent1>
      <a:accent2>
        <a:srgbClr val="FFA16C"/>
      </a:accent2>
      <a:accent3>
        <a:srgbClr val="653334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484</Words>
  <Application>Microsoft Office PowerPoint</Application>
  <PresentationFormat>Экран (16:9)</PresentationFormat>
  <Paragraphs>79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Paytone One</vt:lpstr>
      <vt:lpstr>Bebas Neue</vt:lpstr>
      <vt:lpstr>Bahnschrift SemiBold</vt:lpstr>
      <vt:lpstr>Bahnschrift</vt:lpstr>
      <vt:lpstr>Questrial</vt:lpstr>
      <vt:lpstr>Minimalist Thesis Defense by Slidesgo</vt:lpstr>
      <vt:lpstr>Презентация PowerPoint</vt:lpstr>
      <vt:lpstr>Наша команда</vt:lpstr>
      <vt:lpstr>Идея</vt:lpstr>
      <vt:lpstr>Целевая аудитория</vt:lpstr>
      <vt:lpstr>Анализ конкурентов</vt:lpstr>
      <vt:lpstr>Цель - создать игру, которая познакомит игрока с мнемоническим методом “Дворец памяти”, покажет принцип его работы и научит пользоваться им в реальной жизни.</vt:lpstr>
      <vt:lpstr>Предлагаемое решение</vt:lpstr>
      <vt:lpstr>Презентация PowerPoint</vt:lpstr>
      <vt:lpstr>Технологический стек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Гафаров Владислав Ришатович</cp:lastModifiedBy>
  <cp:revision>49</cp:revision>
  <dcterms:modified xsi:type="dcterms:W3CDTF">2021-06-02T09:08:38Z</dcterms:modified>
</cp:coreProperties>
</file>